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30"/>
  </p:notesMasterIdLst>
  <p:handoutMasterIdLst>
    <p:handoutMasterId r:id="rId31"/>
  </p:handoutMasterIdLst>
  <p:sldIdLst>
    <p:sldId id="306" r:id="rId4"/>
    <p:sldId id="258" r:id="rId5"/>
    <p:sldId id="333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34" r:id="rId14"/>
    <p:sldId id="318" r:id="rId15"/>
    <p:sldId id="319" r:id="rId16"/>
    <p:sldId id="321" r:id="rId17"/>
    <p:sldId id="322" r:id="rId18"/>
    <p:sldId id="323" r:id="rId19"/>
    <p:sldId id="324" r:id="rId20"/>
    <p:sldId id="325" r:id="rId21"/>
    <p:sldId id="335" r:id="rId22"/>
    <p:sldId id="326" r:id="rId23"/>
    <p:sldId id="328" r:id="rId24"/>
    <p:sldId id="329" r:id="rId25"/>
    <p:sldId id="330" r:id="rId26"/>
    <p:sldId id="331" r:id="rId27"/>
    <p:sldId id="332" r:id="rId28"/>
    <p:sldId id="308" r:id="rId29"/>
  </p:sldIdLst>
  <p:sldSz cx="12192000" cy="6858000"/>
  <p:notesSz cx="6858000" cy="9144000"/>
  <p:defaultTextStyle>
    <a:defPPr>
      <a:defRPr lang="ko-KR"/>
    </a:defPPr>
    <a:lvl1pPr marL="0" lvl="0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lvl="1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lvl="2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lvl="3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lvl="4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lvl="5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lvl="6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lvl="7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lvl="8" indent="0" algn="l" defTabSz="914400" rtl="0" eaLnBrk="1" fontAlgn="base" latinLnBrk="1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8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howGuides="1">
      <p:cViewPr>
        <p:scale>
          <a:sx n="80" d="100"/>
          <a:sy n="80" d="100"/>
        </p:scale>
        <p:origin x="-2430" y="-606"/>
      </p:cViewPr>
      <p:guideLst>
        <p:guide orient="horz" pos="2211"/>
        <p:guide pos="38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CC672ED-52F7-411D-A2D5-5F3D29E3ED4B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>
              <a:buNone/>
            </a:pPr>
            <a:fld id="{9A0DB2DC-4C9A-4742-B13C-FB6460FD3503}" type="slidenum">
              <a:rPr lang="ko-KR" altLang="en-US" sz="1200" dirty="0"/>
            </a:fld>
            <a:endParaRPr lang="ko-KR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6C6147-3E15-4361-AACB-63746785699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마스터 텍스트 스타일을 편집합니다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둘째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셋째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넷째 수준</a:t>
            </a: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다섯째 수준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>
              <a:buNone/>
            </a:pPr>
            <a:fld id="{9A0DB2DC-4C9A-4742-B13C-FB6460FD3503}" type="slidenum">
              <a:rPr lang="ko-KR" altLang="en-US" sz="1200" dirty="0"/>
            </a:fld>
            <a:endParaRPr lang="ko-KR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아초_C\ah\템플릿작업\템플릿_24\0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아초_C\ah\템플릿작업\템플릿_24\0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아초_C\ah\템플릿작업\템플릿_24\png\1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900" y="0"/>
            <a:ext cx="3213100" cy="944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D:\아초_C\ah\템플릿작업\템플릿_24\png\0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7117" y="5949950"/>
            <a:ext cx="8890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2" descr="D:\아초_C\ah\템플릿작업\템플릿_24\png\01.png"/>
          <p:cNvPicPr>
            <a:picLocks noChangeAspect="1"/>
          </p:cNvPicPr>
          <p:nvPr userDrawn="1"/>
        </p:nvPicPr>
        <p:blipFill>
          <a:blip r:embed="rId3"/>
          <a:srcRect l="16325" t="69824" r="9525"/>
          <a:stretch>
            <a:fillRect/>
          </a:stretch>
        </p:blipFill>
        <p:spPr>
          <a:xfrm>
            <a:off x="8847667" y="6057900"/>
            <a:ext cx="3344333" cy="765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16A9F1-1698-4BE4-99DE-1906F2D553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>
              <a:buNone/>
            </a:pPr>
            <a:fld id="{9A0DB2DC-4C9A-4742-B13C-FB6460FD3503}" type="slidenum">
              <a:rPr lang="ko-KR" altLang="en-US" dirty="0">
                <a:latin typeface="Malgun Gothic" panose="020B0503020000020004" charset="-127"/>
                <a:ea typeface="Malgun Gothic" panose="020B0503020000020004" charset="-127"/>
              </a:rPr>
            </a:fld>
            <a:endParaRPr lang="ko-KR" altLang="en-US" dirty="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직사각형 5"/>
          <p:cNvSpPr/>
          <p:nvPr/>
        </p:nvSpPr>
        <p:spPr>
          <a:xfrm>
            <a:off x="0" y="260350"/>
            <a:ext cx="2995083" cy="647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233" y="309563"/>
            <a:ext cx="2863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PNG FILE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직사각형 37"/>
          <p:cNvSpPr>
            <a:spLocks noChangeArrowheads="1"/>
          </p:cNvSpPr>
          <p:nvPr/>
        </p:nvSpPr>
        <p:spPr bwMode="auto">
          <a:xfrm>
            <a:off x="7572058" y="5121275"/>
            <a:ext cx="4500563" cy="1322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000" b="0" i="0" u="none" strike="noStrike" kern="1200" cap="none" spc="-2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BY </a:t>
            </a:r>
            <a:endParaRPr kumimoji="0" lang="en-US" altLang="ko-KR" sz="2000" b="0" i="0" u="none" strike="noStrike" kern="1200" cap="none" spc="-2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000" b="0" i="0" u="none" strike="noStrike" kern="1200" cap="none" spc="-2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YASA VARALAKSHMI</a:t>
            </a:r>
            <a:endParaRPr kumimoji="0" lang="en-US" altLang="ko-KR" sz="2000" b="0" i="0" u="none" strike="noStrike" kern="1200" cap="none" spc="-2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000" b="0" i="0" u="none" strike="noStrike" kern="1200" cap="none" spc="-2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22STUCHH010322</a:t>
            </a:r>
            <a:endParaRPr kumimoji="0" lang="en-US" altLang="ko-KR" sz="2000" b="0" i="0" u="none" strike="noStrike" kern="1200" cap="none" spc="-2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2000" b="0" i="0" u="none" strike="noStrike" kern="1200" cap="none" spc="-2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SECTION B</a:t>
            </a:r>
            <a:endParaRPr kumimoji="0" lang="en-US" altLang="ko-KR" sz="2000" b="0" i="0" u="none" strike="noStrike" kern="1200" cap="none" spc="-2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7175" name="TextBox 5"/>
          <p:cNvSpPr txBox="1"/>
          <p:nvPr/>
        </p:nvSpPr>
        <p:spPr>
          <a:xfrm>
            <a:off x="123190" y="621030"/>
            <a:ext cx="12172950" cy="209296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noAutofit/>
          </a:bodyPr>
          <a:p>
            <a:pPr algn="ctr"/>
            <a:r>
              <a:rPr lang="en-US" altLang="ko-KR" sz="4800" b="1" dirty="0">
                <a:latin typeface="Arial" panose="020B0604020202020204" pitchFamily="34" charset="0"/>
                <a:ea typeface="Arial" panose="020B0604020202020204" pitchFamily="34" charset="0"/>
              </a:rPr>
              <a:t>WHISPR-- A REAL TIME CHAT </a:t>
            </a:r>
            <a:endParaRPr lang="en-US" altLang="ko-KR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ko-KR" sz="4800" b="1" dirty="0">
                <a:latin typeface="Arial" panose="020B0604020202020204" pitchFamily="34" charset="0"/>
                <a:ea typeface="Arial" panose="020B0604020202020204" pitchFamily="34" charset="0"/>
              </a:rPr>
              <a:t>APPLICATION</a:t>
            </a:r>
            <a:endParaRPr lang="en-US" altLang="ko-KR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US" altLang="ko-KR" sz="4800" b="1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US" altLang="ko-KR" sz="20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860030" y="6309360"/>
            <a:ext cx="3955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MENTOR: K VARA PRASAD SIR</a:t>
            </a:r>
            <a:endParaRPr lang="en-US" sz="2000" b="1"/>
          </a:p>
        </p:txBody>
      </p:sp>
      <p:pic>
        <p:nvPicPr>
          <p:cNvPr id="3" name="Picture 2" descr="DALL·E 2025-03-29 11.31.55 - A simple and clean logo similar to the 'Chatapp' logo, but with the text 'WHISPR' included in the design. The speech bubble icon remains blue with th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265" y="2385060"/>
            <a:ext cx="4001135" cy="2169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SETTINGS PAGE: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8210" name="직사각형 24"/>
          <p:cNvSpPr/>
          <p:nvPr/>
        </p:nvSpPr>
        <p:spPr>
          <a:xfrm>
            <a:off x="3792220" y="224790"/>
            <a:ext cx="479679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  <a:p>
            <a:pPr algn="ctr"/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12165" y="1125220"/>
            <a:ext cx="11183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The settings page is accesile from all other pages as it is in the nav bar.By selecting from a large </a:t>
            </a:r>
            <a:endParaRPr lang="en-US" altLang="en-US"/>
          </a:p>
          <a:p>
            <a:r>
              <a:rPr lang="en-US" altLang="en-US"/>
              <a:t>selection of themes, including Dark, Light, Cyberpunk, Dracula, Retro, and more, users can alter the look and feel of their chat interface via the Settings page. </a:t>
            </a:r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045" y="2493010"/>
            <a:ext cx="803910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PROFILE PAGE: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8210" name="직사각형 24"/>
          <p:cNvSpPr/>
          <p:nvPr/>
        </p:nvSpPr>
        <p:spPr>
          <a:xfrm>
            <a:off x="3792220" y="224790"/>
            <a:ext cx="479679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  <a:p>
            <a:pPr algn="ctr"/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03275" y="765175"/>
            <a:ext cx="11183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 clickable camera icon allows you to upload or edit your profile picture.</a:t>
            </a:r>
            <a:endParaRPr lang="en-US" altLang="en-US"/>
          </a:p>
          <a:p>
            <a:r>
              <a:rPr lang="en-US" altLang="en-US" b="1"/>
              <a:t>Full Name, Email Address, Member Since,Account Status</a:t>
            </a:r>
            <a:r>
              <a:rPr lang="en-US" altLang="en-US"/>
              <a:t> are the fields available in profile page.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740" y="1485265"/>
            <a:ext cx="6637020" cy="49034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LOGOUT PAGE: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8210" name="직사각형 24"/>
          <p:cNvSpPr/>
          <p:nvPr/>
        </p:nvSpPr>
        <p:spPr>
          <a:xfrm>
            <a:off x="3792220" y="224790"/>
            <a:ext cx="479679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  <a:p>
            <a:pPr algn="ctr"/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0" y="1557020"/>
            <a:ext cx="80391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WEATHER 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421255"/>
            <a:ext cx="5325110" cy="3775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90" y="2383790"/>
            <a:ext cx="5431790" cy="37655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516380" y="1415415"/>
            <a:ext cx="820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To obtain weather information, I used the </a:t>
            </a:r>
            <a:r>
              <a:rPr lang="en-US" altLang="en-US" b="1"/>
              <a:t>openweathermap API</a:t>
            </a:r>
            <a:r>
              <a:rPr lang="en-US" altLang="en-US"/>
              <a:t>.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LANGUAGE TRANSLATOR: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43025" y="1089025"/>
            <a:ext cx="101479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The Language Translator in WHISPR makes use of the </a:t>
            </a:r>
            <a:r>
              <a:rPr lang="en-US" altLang="en-US" b="1"/>
              <a:t>MyMemoryTranslated API</a:t>
            </a:r>
            <a:r>
              <a:rPr lang="en-US" altLang="en-US"/>
              <a:t> (mymemory.translated.net) . It supports 98 languages and allows users to easily translate text across them. Users can enter up to 500 words at once.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170" y="2205355"/>
            <a:ext cx="9311005" cy="43033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CURRENCY CONVERTOR: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8610" y="1089025"/>
            <a:ext cx="11831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The Currency Converter in WHISPR uses the </a:t>
            </a:r>
            <a:r>
              <a:rPr lang="en-US" altLang="en-US" b="1"/>
              <a:t>Exchangerate API</a:t>
            </a:r>
            <a:r>
              <a:rPr lang="en-US" altLang="en-US"/>
              <a:t> (api.exchangerate-api.com) to provide real-time currency conversions. It supports 41 currencies, allowing users to reliably convert between global currencies.</a:t>
            </a:r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215" y="2205355"/>
            <a:ext cx="8058150" cy="3263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CHAT AI/ CHAT BOT: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8610" y="1089025"/>
            <a:ext cx="11710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The WHISPR Chat AI is an intelligent chatbot that uses the Gemini API to offer clever, contextual responses to user queries.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6470" y="2313305"/>
            <a:ext cx="7854315" cy="37299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CANVAS: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6995" y="1089025"/>
            <a:ext cx="12105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This tool is great for rapid diagrams, visual explanations, shape drawing practice, and collaborative whiteboarding during sessions.</a:t>
            </a:r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215" y="2277110"/>
            <a:ext cx="805815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SHOW ONLINE USERS: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8610" y="1089025"/>
            <a:ext cx="1171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When I click on show online it shows me who are online.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9720" y="1769745"/>
            <a:ext cx="4808220" cy="42786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215640" y="548640"/>
            <a:ext cx="5795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SORTED USER LIST/CONTACTS: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603500" y="1700530"/>
            <a:ext cx="68668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getSortedUsers: () =&gt; {</a:t>
            </a:r>
            <a:endParaRPr lang="en-US" altLang="en-US"/>
          </a:p>
          <a:p>
            <a:r>
              <a:rPr lang="en-US" altLang="en-US"/>
              <a:t>        const { users, lastMessages } = get();</a:t>
            </a:r>
            <a:endParaRPr lang="en-US" altLang="en-US"/>
          </a:p>
          <a:p>
            <a:r>
              <a:rPr lang="en-US" altLang="en-US"/>
              <a:t>        return [...users].sort((a, b) =&gt; {</a:t>
            </a:r>
            <a:endParaRPr lang="en-US" altLang="en-US"/>
          </a:p>
          <a:p>
            <a:r>
              <a:rPr lang="en-US" altLang="en-US"/>
              <a:t>          const aTime = lastMessages[a._id]?.createdAt || 0;</a:t>
            </a:r>
            <a:endParaRPr lang="en-US" altLang="en-US"/>
          </a:p>
          <a:p>
            <a:r>
              <a:rPr lang="en-US" altLang="en-US"/>
              <a:t>          const bTime = lastMessages[b._id]?.createdAt || 0;</a:t>
            </a:r>
            <a:endParaRPr lang="en-US" altLang="en-US"/>
          </a:p>
          <a:p>
            <a:r>
              <a:rPr lang="en-US" altLang="en-US"/>
              <a:t>          return new Date(bTime) - new Date(aTime);</a:t>
            </a:r>
            <a:endParaRPr lang="en-US" altLang="en-US"/>
          </a:p>
          <a:p>
            <a:r>
              <a:rPr lang="en-US" altLang="en-US"/>
              <a:t>        });</a:t>
            </a:r>
            <a:endParaRPr lang="en-US" altLang="en-US"/>
          </a:p>
          <a:p>
            <a:r>
              <a:rPr lang="en-US" altLang="en-US"/>
              <a:t>      },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848360" y="1233805"/>
            <a:ext cx="10612755" cy="227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In today's digital communication landscape, various real-time chat applications are accessible, including WhatsApp, Telegram, Slack, Microsoft Teams, and Messenger.A lot of platforms demand smartphone verification or are platform-dependent. limited incorporation of third-party tools such as currency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converters, weather forecasts, and language translators.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8210" name="직사각형 24"/>
          <p:cNvSpPr/>
          <p:nvPr/>
        </p:nvSpPr>
        <p:spPr>
          <a:xfrm>
            <a:off x="3287395" y="332740"/>
            <a:ext cx="649414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en-US" sz="3200" b="1" i="1" dirty="0">
                <a:latin typeface="Times New Roman" panose="02020603050405020304" charset="0"/>
                <a:ea typeface="HY견고딕" pitchFamily="18" charset="-127"/>
                <a:cs typeface="Times New Roman" panose="02020603050405020304" charset="0"/>
              </a:rPr>
              <a:t>PRESENT EXISTING SYSTEM</a:t>
            </a:r>
            <a:endParaRPr lang="en-US" altLang="en-US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012440" y="3875405"/>
            <a:ext cx="5315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PROPOSED SYSTEM – WHISPR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6240" y="4761230"/>
            <a:ext cx="10801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A feature-rich, fully customisable, and API-integrated solution for individual or group communication, WHISPR is a contemporary, all-in-one real-time chat program designed to overcome the shortcomings of current systems.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CHAT CONTAINER: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8610" y="1089025"/>
            <a:ext cx="11710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/>
              <a:t>When No User is Selected: </a:t>
            </a:r>
            <a:r>
              <a:rPr lang="en-US" altLang="en-US"/>
              <a:t> The chat container displays a placeholder message:</a:t>
            </a:r>
            <a:endParaRPr lang="en-US" altLang="en-US"/>
          </a:p>
          <a:p>
            <a:pPr algn="ctr"/>
            <a:r>
              <a:rPr lang="en-US" altLang="en-US" i="1"/>
              <a:t>"Select a user to start conversation from sidebar."</a:t>
            </a:r>
            <a:endParaRPr lang="en-US" altLang="en-US" i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0" y="1845310"/>
            <a:ext cx="8744585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CHAT CONTAINER: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8610" y="1089025"/>
            <a:ext cx="11710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 i="1"/>
              <a:t>When a User is Selected:</a:t>
            </a:r>
            <a:r>
              <a:rPr lang="en-US" altLang="en-US" i="1"/>
              <a:t>The full chat interface becomes active with the following features: </a:t>
            </a:r>
            <a:endParaRPr lang="en-US" altLang="en-US" i="1"/>
          </a:p>
          <a:p>
            <a:pPr algn="ctr"/>
            <a:r>
              <a:rPr lang="en-US" altLang="en-US" i="1"/>
              <a:t> Message Input Field, Emoji Picker, Image Sharing ,Live Location</a:t>
            </a:r>
            <a:endParaRPr lang="en-US" altLang="en-US" i="1"/>
          </a:p>
          <a:p>
            <a:pPr algn="ctr"/>
            <a:r>
              <a:rPr lang="en-US" altLang="en-US" i="1"/>
              <a:t>Sharing ,Send Button.</a:t>
            </a:r>
            <a:endParaRPr lang="en-US" altLang="en-US" i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550" y="2385060"/>
            <a:ext cx="735965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EMOJI PICKER: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8610" y="1089025"/>
            <a:ext cx="1171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i="1"/>
              <a:t>WHISPR's emoji picker is built with the </a:t>
            </a:r>
            <a:r>
              <a:rPr lang="en-US" altLang="en-US" b="1" i="1"/>
              <a:t>@emoji-mart/react library and emoji data from @emoji-mart/data</a:t>
            </a:r>
            <a:r>
              <a:rPr lang="en-US" altLang="en-US" i="1"/>
              <a:t>. </a:t>
            </a:r>
            <a:endParaRPr lang="en-US" altLang="en-US" i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7555" y="2565400"/>
            <a:ext cx="8051800" cy="3663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IMAGE AND LIVE LOCATION SHARING 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8610" y="1089025"/>
            <a:ext cx="1171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i="1"/>
              <a:t>I have used Google Maps API to retrieve and share the user's current position.</a:t>
            </a:r>
            <a:endParaRPr lang="en-US" altLang="en-US" i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0" y="2457450"/>
            <a:ext cx="8032750" cy="35750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AUTO SUGGESTIONS: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4455" y="1089025"/>
            <a:ext cx="11934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i="1"/>
              <a:t>This feature manages keyboard navigation for a 150-word-trained auto- suggestion feature. The active index Is updated and the filtered suggestions are cycled through when the user pushes ArrowDown or ArrowUp</a:t>
            </a:r>
            <a:endParaRPr lang="en-US" altLang="en-US" i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355" y="1917065"/>
            <a:ext cx="7372350" cy="46970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NOBOT: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4455" y="1089025"/>
            <a:ext cx="11934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i="1"/>
              <a:t>WHISPR's NOBOT feature allows users to interact with any message for quick knowledge lookup. The event is </a:t>
            </a:r>
            <a:endParaRPr lang="en-US" altLang="en-US" i="1"/>
          </a:p>
          <a:p>
            <a:pPr algn="l"/>
            <a:r>
              <a:rPr lang="en-US" altLang="en-US" i="1"/>
              <a:t>triggered when you right-click on a message or double-click a word or phrase.</a:t>
            </a:r>
            <a:endParaRPr lang="en-US" altLang="en-US" i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7555" y="2313305"/>
            <a:ext cx="8115300" cy="39833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Picture 2" descr="D:\아초_C\ah\템플릿작업\템플릿_24\png\09.png"/>
          <p:cNvPicPr>
            <a:picLocks noChangeAspect="1"/>
          </p:cNvPicPr>
          <p:nvPr/>
        </p:nvPicPr>
        <p:blipFill>
          <a:blip r:embed="rId1"/>
          <a:srcRect l="6754" r="8228" b="30444"/>
          <a:stretch>
            <a:fillRect/>
          </a:stretch>
        </p:blipFill>
        <p:spPr>
          <a:xfrm>
            <a:off x="3035300" y="4581525"/>
            <a:ext cx="6229350" cy="227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432300" y="2830513"/>
            <a:ext cx="33274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ko-KR" sz="4400" b="1" kern="1200" cap="none" spc="-150" normalizeH="0" baseline="0" noProof="0" dirty="0" smtClean="0"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THANK YOU</a:t>
            </a:r>
            <a:endParaRPr kumimoji="0" lang="ko-KR" altLang="en-US" sz="4400" b="1" kern="1200" cap="none" spc="-150" normalizeH="0" baseline="0" noProof="0" dirty="0"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1775460" y="1233805"/>
            <a:ext cx="9685655" cy="227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Node.js –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JavaScript runtime for scalable server-side development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Express.js –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Web framework for Node.js to build APIs and handle routing.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Socket.io (Server Side) –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Handles real-time communication with  low latency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Cloudinary –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Cloud-based service for image upload, storage, and optimization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8210" name="직사각형 24"/>
          <p:cNvSpPr/>
          <p:nvPr/>
        </p:nvSpPr>
        <p:spPr>
          <a:xfrm>
            <a:off x="5339715" y="332740"/>
            <a:ext cx="47967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ko-KR" sz="3200" b="1" i="1" dirty="0">
                <a:latin typeface="Times New Roman" panose="02020603050405020304" charset="0"/>
                <a:ea typeface="HY견고딕" pitchFamily="18" charset="-127"/>
                <a:cs typeface="Times New Roman" panose="02020603050405020304" charset="0"/>
              </a:rPr>
              <a:t>BACKEND</a:t>
            </a:r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</p:txBody>
      </p:sp>
      <p:pic>
        <p:nvPicPr>
          <p:cNvPr id="3" name="Picture 2" descr="Screenshot 2025-04-19 2319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310" y="3105150"/>
            <a:ext cx="7616825" cy="3237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1775460" y="1233805"/>
            <a:ext cx="9685655" cy="227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MongoDB –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NoSQL database for storing user data, messages, and media references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8210" name="직사각형 24"/>
          <p:cNvSpPr/>
          <p:nvPr/>
        </p:nvSpPr>
        <p:spPr>
          <a:xfrm>
            <a:off x="3899535" y="332740"/>
            <a:ext cx="47967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ko-KR" sz="3200" b="1" i="1" dirty="0">
                <a:latin typeface="Times New Roman" panose="02020603050405020304" charset="0"/>
                <a:ea typeface="HY견고딕" pitchFamily="18" charset="-127"/>
                <a:cs typeface="Times New Roman" panose="02020603050405020304" charset="0"/>
              </a:rPr>
              <a:t>BACKEND</a:t>
            </a:r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</p:txBody>
      </p:sp>
      <p:pic>
        <p:nvPicPr>
          <p:cNvPr id="2" name="Picture 1" descr="Screenshot 2025-04-19 230313"/>
          <p:cNvPicPr>
            <a:picLocks noChangeAspect="1"/>
          </p:cNvPicPr>
          <p:nvPr/>
        </p:nvPicPr>
        <p:blipFill>
          <a:blip r:embed="rId1"/>
          <a:srcRect l="12813" t="34395" r="11418"/>
          <a:stretch>
            <a:fillRect/>
          </a:stretch>
        </p:blipFill>
        <p:spPr>
          <a:xfrm>
            <a:off x="263525" y="2061210"/>
            <a:ext cx="4896485" cy="1923415"/>
          </a:xfrm>
          <a:prstGeom prst="rect">
            <a:avLst/>
          </a:prstGeom>
        </p:spPr>
      </p:pic>
      <p:pic>
        <p:nvPicPr>
          <p:cNvPr id="4" name="Picture 3" descr="Screenshot 2025-04-19 231012"/>
          <p:cNvPicPr>
            <a:picLocks noChangeAspect="1"/>
          </p:cNvPicPr>
          <p:nvPr/>
        </p:nvPicPr>
        <p:blipFill>
          <a:blip r:embed="rId2"/>
          <a:srcRect l="25618" t="21803" r="27008" b="28256"/>
          <a:stretch>
            <a:fillRect/>
          </a:stretch>
        </p:blipFill>
        <p:spPr>
          <a:xfrm>
            <a:off x="5375910" y="2102485"/>
            <a:ext cx="5964555" cy="1758950"/>
          </a:xfrm>
          <a:prstGeom prst="rect">
            <a:avLst/>
          </a:prstGeom>
        </p:spPr>
      </p:pic>
      <p:pic>
        <p:nvPicPr>
          <p:cNvPr id="5" name="Picture 4" descr="Screenshot 2025-04-19 231034"/>
          <p:cNvPicPr>
            <a:picLocks noChangeAspect="1"/>
          </p:cNvPicPr>
          <p:nvPr/>
        </p:nvPicPr>
        <p:blipFill>
          <a:blip r:embed="rId3"/>
          <a:srcRect l="29625" t="15920" r="23422" b="35399"/>
          <a:stretch>
            <a:fillRect/>
          </a:stretch>
        </p:blipFill>
        <p:spPr>
          <a:xfrm>
            <a:off x="191135" y="4185285"/>
            <a:ext cx="5066030" cy="1980565"/>
          </a:xfrm>
          <a:prstGeom prst="rect">
            <a:avLst/>
          </a:prstGeom>
        </p:spPr>
      </p:pic>
      <p:pic>
        <p:nvPicPr>
          <p:cNvPr id="6" name="Picture 5" descr="Screenshot 2025-04-19 231115"/>
          <p:cNvPicPr>
            <a:picLocks noChangeAspect="1"/>
          </p:cNvPicPr>
          <p:nvPr/>
        </p:nvPicPr>
        <p:blipFill>
          <a:blip r:embed="rId4"/>
          <a:srcRect l="31188" t="19009" r="21062" b="37459"/>
          <a:stretch>
            <a:fillRect/>
          </a:stretch>
        </p:blipFill>
        <p:spPr>
          <a:xfrm>
            <a:off x="5483860" y="4113530"/>
            <a:ext cx="5821680" cy="20783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1775460" y="1233805"/>
            <a:ext cx="9685655" cy="227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Postman –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API development and testing tool to manage endpoints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8210" name="직사각형 24"/>
          <p:cNvSpPr/>
          <p:nvPr/>
        </p:nvSpPr>
        <p:spPr>
          <a:xfrm>
            <a:off x="3323590" y="405130"/>
            <a:ext cx="47967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ko-KR" sz="3200" b="1" i="1" dirty="0">
                <a:latin typeface="Times New Roman" panose="02020603050405020304" charset="0"/>
                <a:ea typeface="HY견고딕" pitchFamily="18" charset="-127"/>
                <a:cs typeface="Times New Roman" panose="02020603050405020304" charset="0"/>
              </a:rPr>
              <a:t>BACKEND</a:t>
            </a:r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644130" y="20250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LOGIN</a:t>
            </a:r>
            <a:endParaRPr lang="en-US" b="1"/>
          </a:p>
        </p:txBody>
      </p:sp>
      <p:sp>
        <p:nvSpPr>
          <p:cNvPr id="8" name="Text Box 7"/>
          <p:cNvSpPr txBox="1"/>
          <p:nvPr/>
        </p:nvSpPr>
        <p:spPr>
          <a:xfrm>
            <a:off x="1199515" y="1880870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SIGNUP</a:t>
            </a:r>
            <a:endParaRPr lang="en-US" b="1"/>
          </a:p>
        </p:txBody>
      </p:sp>
      <p:pic>
        <p:nvPicPr>
          <p:cNvPr id="11" name="Picture 10" descr="Screenshot 2025-04-20 101236"/>
          <p:cNvPicPr>
            <a:picLocks noChangeAspect="1"/>
          </p:cNvPicPr>
          <p:nvPr/>
        </p:nvPicPr>
        <p:blipFill>
          <a:blip r:embed="rId1"/>
          <a:srcRect b="12302"/>
          <a:stretch>
            <a:fillRect/>
          </a:stretch>
        </p:blipFill>
        <p:spPr>
          <a:xfrm>
            <a:off x="191135" y="2457450"/>
            <a:ext cx="5131435" cy="3524885"/>
          </a:xfrm>
          <a:prstGeom prst="rect">
            <a:avLst/>
          </a:prstGeom>
        </p:spPr>
      </p:pic>
      <p:pic>
        <p:nvPicPr>
          <p:cNvPr id="12" name="Picture 11" descr="Screenshot 2025-04-20 1013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2637155"/>
            <a:ext cx="5506720" cy="33699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1775460" y="1233805"/>
            <a:ext cx="9685655" cy="227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Postman –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 API development and testing tool to manage endpoints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8210" name="직사각형 24"/>
          <p:cNvSpPr/>
          <p:nvPr/>
        </p:nvSpPr>
        <p:spPr>
          <a:xfrm>
            <a:off x="3827780" y="189230"/>
            <a:ext cx="47967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ko-KR" sz="3200" b="1" i="1" dirty="0">
                <a:latin typeface="Times New Roman" panose="02020603050405020304" charset="0"/>
                <a:ea typeface="HY견고딕" pitchFamily="18" charset="-127"/>
                <a:cs typeface="Times New Roman" panose="02020603050405020304" charset="0"/>
              </a:rPr>
              <a:t>BACKEND</a:t>
            </a:r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644130" y="20250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SEND MESSAGE</a:t>
            </a:r>
            <a:endParaRPr lang="en-US" b="1"/>
          </a:p>
        </p:txBody>
      </p:sp>
      <p:sp>
        <p:nvSpPr>
          <p:cNvPr id="8" name="Text Box 7"/>
          <p:cNvSpPr txBox="1"/>
          <p:nvPr/>
        </p:nvSpPr>
        <p:spPr>
          <a:xfrm>
            <a:off x="1199515" y="1880870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AUTHU- CHECK</a:t>
            </a:r>
            <a:endParaRPr lang="en-US" b="1"/>
          </a:p>
        </p:txBody>
      </p:sp>
      <p:pic>
        <p:nvPicPr>
          <p:cNvPr id="2" name="Picture 1" descr="Screenshot 2025-04-20 1014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5660" y="2600960"/>
            <a:ext cx="6200775" cy="3354705"/>
          </a:xfrm>
          <a:prstGeom prst="rect">
            <a:avLst/>
          </a:prstGeom>
        </p:spPr>
      </p:pic>
      <p:pic>
        <p:nvPicPr>
          <p:cNvPr id="4" name="Picture 3" descr="Screenshot 2025-04-20 1013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2493010"/>
            <a:ext cx="5144135" cy="3749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1091565" y="1917065"/>
            <a:ext cx="9685655" cy="227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React.js –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For building dynamic and responsive user interfaces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Tailwind CSS –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 Utility-first CSS framework for fast and consistent styling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PostCSS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– Tool for transforming CSS with JavaScript plugins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DaisyUI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– Component library built on Tailwind CSS for pre- designed UI elements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Socket.io (Client Side) –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 Enables real-time bidirectional communication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8210" name="직사각형 24"/>
          <p:cNvSpPr/>
          <p:nvPr/>
        </p:nvSpPr>
        <p:spPr>
          <a:xfrm>
            <a:off x="3576320" y="800735"/>
            <a:ext cx="47967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en-US" altLang="ko-KR" sz="3200" b="1" i="1" dirty="0">
                <a:latin typeface="Times New Roman" panose="02020603050405020304" charset="0"/>
                <a:ea typeface="HY견고딕" pitchFamily="18" charset="-127"/>
                <a:cs typeface="Times New Roman" panose="02020603050405020304" charset="0"/>
              </a:rPr>
              <a:t>FRONTEND</a:t>
            </a:r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SIGNUP PAGE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8210" name="직사각형 24"/>
          <p:cNvSpPr/>
          <p:nvPr/>
        </p:nvSpPr>
        <p:spPr>
          <a:xfrm>
            <a:off x="3792220" y="224790"/>
            <a:ext cx="479679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  <a:p>
            <a:pPr algn="ctr"/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</p:txBody>
      </p:sp>
      <p:pic>
        <p:nvPicPr>
          <p:cNvPr id="3" name="Picture 2" descr="Screenshot 2025-04-20 1200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995" y="2313305"/>
            <a:ext cx="8604885" cy="40220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12165" y="1089025"/>
            <a:ext cx="10964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WHISPR's Sign-Up page provides new users with an easy-to-use interface to create an account. To </a:t>
            </a:r>
            <a:endParaRPr lang="en-US" altLang="en-US"/>
          </a:p>
          <a:p>
            <a:r>
              <a:rPr lang="en-US" altLang="en-US"/>
              <a:t>register, users need to provide their full name, email address, and a strong password.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직사각형 37"/>
          <p:cNvSpPr>
            <a:spLocks noChangeArrowheads="1"/>
          </p:cNvSpPr>
          <p:nvPr/>
        </p:nvSpPr>
        <p:spPr bwMode="auto">
          <a:xfrm>
            <a:off x="3180080" y="8890"/>
            <a:ext cx="6516370" cy="1252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algun Gothic" panose="020B0503020000020004" charset="-127"/>
                <a:cs typeface="Times New Roman" panose="02020603050405020304" charset="0"/>
              </a:rPr>
              <a:t>LOGIN PAGE</a:t>
            </a:r>
            <a:endParaRPr kumimoji="0" lang="en-US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Malgun Gothic" panose="020B0503020000020004" charset="-127"/>
              <a:cs typeface="Times New Roman" panose="02020603050405020304" charset="0"/>
            </a:endParaRPr>
          </a:p>
        </p:txBody>
      </p:sp>
      <p:sp>
        <p:nvSpPr>
          <p:cNvPr id="8210" name="직사각형 24"/>
          <p:cNvSpPr/>
          <p:nvPr/>
        </p:nvSpPr>
        <p:spPr>
          <a:xfrm>
            <a:off x="3792220" y="224790"/>
            <a:ext cx="479679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  <a:p>
            <a:pPr algn="ctr"/>
            <a:endParaRPr lang="en-US" altLang="ko-KR" sz="3200" b="1" i="1" dirty="0">
              <a:latin typeface="Times New Roman" panose="02020603050405020304" charset="0"/>
              <a:ea typeface="HY견고딕" pitchFamily="18" charset="-127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12165" y="1125220"/>
            <a:ext cx="109645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By entering their registered email address and password, current users can safely access their WHISPR accounts via the Login page. A JWT token is created to control the session after user credentials are</a:t>
            </a:r>
            <a:endParaRPr lang="en-US" altLang="en-US"/>
          </a:p>
          <a:p>
            <a:r>
              <a:rPr lang="en-US" altLang="en-US"/>
              <a:t> verified upon clicking the "Sign in" button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9855" y="2313305"/>
            <a:ext cx="9627235" cy="4130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4777</Words>
  <Application>WPS Slides</Application>
  <PresentationFormat>화면 슬라이드 쇼(4:3)</PresentationFormat>
  <Paragraphs>155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SimSun</vt:lpstr>
      <vt:lpstr>Wingdings</vt:lpstr>
      <vt:lpstr>굴림</vt:lpstr>
      <vt:lpstr>Malgun Gothic</vt:lpstr>
      <vt:lpstr>Times New Roman</vt:lpstr>
      <vt:lpstr>HY견고딕</vt:lpstr>
      <vt:lpstr>Microsoft YaHei</vt:lpstr>
      <vt:lpstr>Arial Unicode MS</vt:lpstr>
      <vt:lpstr>Office theme</vt:lpstr>
      <vt:lpstr>1_디자인 사용자 지정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asadal</dc:creator>
  <cp:lastModifiedBy>Govardhan Reddyyasa</cp:lastModifiedBy>
  <cp:revision>65</cp:revision>
  <dcterms:created xsi:type="dcterms:W3CDTF">2013-10-01T02:54:00Z</dcterms:created>
  <dcterms:modified xsi:type="dcterms:W3CDTF">2025-04-28T14:56:21Z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1033-12.2.0.20795</vt:lpwstr>
  </property>
  <property fmtid="{D5CDD505-2E9C-101B-9397-08002B2CF9AE}" pid="3" name="ICV">
    <vt:lpwstr>D8C14D8141A5416D9A1E9BF5C91509F9_13</vt:lpwstr>
  </property>
</Properties>
</file>